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8" r:id="rId2"/>
    <p:sldId id="257" r:id="rId3"/>
    <p:sldId id="289" r:id="rId4"/>
    <p:sldId id="290" r:id="rId5"/>
    <p:sldId id="297" r:id="rId6"/>
    <p:sldId id="299" r:id="rId7"/>
    <p:sldId id="300" r:id="rId8"/>
    <p:sldId id="292" r:id="rId9"/>
    <p:sldId id="295" r:id="rId10"/>
    <p:sldId id="293" r:id="rId11"/>
    <p:sldId id="291" r:id="rId12"/>
    <p:sldId id="296" r:id="rId13"/>
    <p:sldId id="298" r:id="rId14"/>
  </p:sldIdLst>
  <p:sldSz cx="12192000" cy="6858000"/>
  <p:notesSz cx="6858000" cy="9144000"/>
  <p:embeddedFontLst>
    <p:embeddedFont>
      <p:font typeface="netmarble Bold" panose="02020803020101020101" pitchFamily="18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netmarble Medium" panose="02020603020101020101" pitchFamily="18" charset="-127"/>
      <p:regular r:id="rId18"/>
    </p:embeddedFont>
    <p:embeddedFont>
      <p:font typeface="함초롬돋움" panose="020B0604000101010101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01"/>
    <a:srgbClr val="FEDC00"/>
    <a:srgbClr val="0000FF"/>
    <a:srgbClr val="FF5050"/>
    <a:srgbClr val="FCF3EE"/>
    <a:srgbClr val="FEFAF8"/>
    <a:srgbClr val="FF0000"/>
    <a:srgbClr val="A6A6A6"/>
    <a:srgbClr val="E1DCD8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75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25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8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2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42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35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8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54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15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42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19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25BCE-44D6-4FB5-BC9E-E89457CC2BBE}" type="datetimeFigureOut">
              <a:rPr lang="ko-KR" altLang="en-US" smtClean="0"/>
              <a:t>2024-09-27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E5674-E7D3-44D1-8DA7-FDC9480FD0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9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606250" y="3867212"/>
            <a:ext cx="9144000" cy="1155575"/>
          </a:xfrm>
        </p:spPr>
        <p:txBody>
          <a:bodyPr>
            <a:noAutofit/>
          </a:bodyPr>
          <a:lstStyle/>
          <a:p>
            <a:r>
              <a:rPr lang="ko-KR" altLang="en-US" sz="48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해피스케치</a:t>
            </a:r>
            <a:r>
              <a:rPr lang="en-US" altLang="ko-KR" sz="48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/>
            </a:r>
            <a:br>
              <a:rPr lang="en-US" altLang="ko-KR" sz="48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</a:br>
            <a:r>
              <a:rPr lang="ko-KR" altLang="en-US" sz="48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제안서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E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80987" y="2036445"/>
            <a:ext cx="8072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rgbClr val="7C2718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게임 제목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108" t="-395" r="5440" b="395"/>
          <a:stretch/>
        </p:blipFill>
        <p:spPr>
          <a:xfrm>
            <a:off x="3208255" y="1708908"/>
            <a:ext cx="1972732" cy="18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시스템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430185" y="1314995"/>
            <a:ext cx="5808617" cy="51346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구현 시스템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플레이어와 상어 오브젝트에 각각의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콜리전이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존재합니다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콜리전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간 히트가 발생하면 체력이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닳습닏니다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부스터 아이템을 획득할 경우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콜리전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간 히트를 무시하며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플레이어의 속도가 증가합니다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t="1" r="11112" b="19306"/>
          <a:stretch/>
        </p:blipFill>
        <p:spPr>
          <a:xfrm>
            <a:off x="413258" y="2509811"/>
            <a:ext cx="4550820" cy="26025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75"/>
          <a:stretch/>
        </p:blipFill>
        <p:spPr>
          <a:xfrm>
            <a:off x="3560086" y="3392271"/>
            <a:ext cx="1403992" cy="1295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75"/>
          <a:stretch/>
        </p:blipFill>
        <p:spPr>
          <a:xfrm flipH="1">
            <a:off x="413258" y="3507994"/>
            <a:ext cx="668355" cy="606150"/>
          </a:xfrm>
          <a:prstGeom prst="rect">
            <a:avLst/>
          </a:prstGeom>
        </p:spPr>
      </p:pic>
      <p:sp>
        <p:nvSpPr>
          <p:cNvPr id="7" name="정육면체 6"/>
          <p:cNvSpPr/>
          <p:nvPr/>
        </p:nvSpPr>
        <p:spPr>
          <a:xfrm>
            <a:off x="3495891" y="3545074"/>
            <a:ext cx="1707876" cy="1026926"/>
          </a:xfrm>
          <a:prstGeom prst="cub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/>
          <p:cNvSpPr/>
          <p:nvPr/>
        </p:nvSpPr>
        <p:spPr>
          <a:xfrm>
            <a:off x="297838" y="3545074"/>
            <a:ext cx="783775" cy="531990"/>
          </a:xfrm>
          <a:prstGeom prst="cube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/>
          <p:cNvSpPr/>
          <p:nvPr/>
        </p:nvSpPr>
        <p:spPr>
          <a:xfrm>
            <a:off x="2445931" y="4077077"/>
            <a:ext cx="624501" cy="989846"/>
          </a:xfrm>
          <a:prstGeom prst="cub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004" y="2509811"/>
            <a:ext cx="280254" cy="260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39371" y="2360815"/>
            <a:ext cx="280254" cy="2795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8" y="4691722"/>
            <a:ext cx="464094" cy="4640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" y="4685313"/>
            <a:ext cx="464094" cy="4640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28" y="4691722"/>
            <a:ext cx="464094" cy="46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62" y="3545074"/>
            <a:ext cx="326227" cy="32622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968462" y="3507994"/>
            <a:ext cx="326227" cy="363307"/>
          </a:xfrm>
          <a:prstGeom prst="roundRect">
            <a:avLst/>
          </a:prstGeom>
          <a:noFill/>
          <a:ln w="28575">
            <a:solidFill>
              <a:srgbClr val="FED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2 -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설명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390605" y="1599938"/>
            <a:ext cx="5808617" cy="45223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플레이어가 공주와 함께 왕을 만나러 달려갑니다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달리는 모션은 자동으로 진행됩니다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양 옆에서 디저트 오브젝트가 날아옵니다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플레이어는 디저트 오브젝트를 특정 행위를 일정 개수 이상  수집 해야 하여야 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 중간중간 점프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해야하는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막대가 등장합니다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90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초의 시간동안 게임이 진행됩니다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8" y="2361304"/>
            <a:ext cx="4697635" cy="29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2 -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시스템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A13C409-389F-D37E-BBB5-AA9270DCBB16}"/>
              </a:ext>
            </a:extLst>
          </p:cNvPr>
          <p:cNvSpPr txBox="1"/>
          <p:nvPr/>
        </p:nvSpPr>
        <p:spPr>
          <a:xfrm>
            <a:off x="5473334" y="1599938"/>
            <a:ext cx="5808617" cy="46328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PC </a:t>
            </a: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 규칙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키보드 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a(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좌 오브젝트 수집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), d(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우 오브젝트 수집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), space bar(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점프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현장 플레이 방식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왼팔을 휘두르면 좌 오브젝트가 수집됩니다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오른팔을 휘두르면 우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오르젝트가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수집됩니다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점프를 통해 앞에서 오는 장애물을 뛰어넘을 수 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7" y="1020879"/>
            <a:ext cx="2730002" cy="273000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81029" y="1123785"/>
            <a:ext cx="680112" cy="253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7" t="49307" r="23513" b="20113"/>
          <a:stretch/>
        </p:blipFill>
        <p:spPr>
          <a:xfrm>
            <a:off x="3608356" y="2211183"/>
            <a:ext cx="1221971" cy="73983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01822" y="1446414"/>
            <a:ext cx="10753363" cy="4912821"/>
          </a:xfrm>
          <a:prstGeom prst="roundRect">
            <a:avLst>
              <a:gd name="adj" fmla="val 3737"/>
            </a:avLst>
          </a:prstGeom>
          <a:noFill/>
          <a:ln>
            <a:solidFill>
              <a:srgbClr val="FF8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01822" y="3326895"/>
            <a:ext cx="10753363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6" y="3812770"/>
            <a:ext cx="1377086" cy="20639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82" y="3813619"/>
            <a:ext cx="1376025" cy="20622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1247" y="3813622"/>
            <a:ext cx="51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9601" y="3812770"/>
            <a:ext cx="51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좌</a:t>
            </a:r>
            <a:endParaRPr lang="ko-KR" altLang="en-US" sz="2000" b="1" dirty="0">
              <a:solidFill>
                <a:schemeClr val="bg1"/>
              </a:soli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r="5399"/>
          <a:stretch/>
        </p:blipFill>
        <p:spPr>
          <a:xfrm>
            <a:off x="3701712" y="3815542"/>
            <a:ext cx="1352426" cy="20603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56694" y="3803794"/>
            <a:ext cx="63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점프</a:t>
            </a:r>
            <a:endParaRPr lang="ko-KR" altLang="en-US" sz="2000" b="1" dirty="0">
              <a:solidFill>
                <a:schemeClr val="bg1"/>
              </a:soli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6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2 -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시스템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477347" y="1256806"/>
            <a:ext cx="5808617" cy="51346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구현 시스템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플레이어의 중심으로 구형의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레이캐스트가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존재합니다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오브젝트가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레이캐스트의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범위 안에 들어왔을 때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수집 행위를 통해 오브젝트를 수집할 수 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수집 행위가 작동되면 오브젝트는 삭제되고 수집한 디저트 개수가 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UI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로 출력됩니다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점프 장애물의 경우 충돌 </a:t>
            </a: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콜리전으로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따로 관리합니다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59" y="3547140"/>
            <a:ext cx="2844338" cy="28443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H="1">
            <a:off x="407324" y="2227811"/>
            <a:ext cx="964276" cy="429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42805" y="2227811"/>
            <a:ext cx="723697" cy="429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정육면체 11"/>
          <p:cNvSpPr/>
          <p:nvPr/>
        </p:nvSpPr>
        <p:spPr>
          <a:xfrm>
            <a:off x="864988" y="1611290"/>
            <a:ext cx="706752" cy="648393"/>
          </a:xfrm>
          <a:prstGeom prst="cube">
            <a:avLst/>
          </a:prstGeom>
          <a:solidFill>
            <a:srgbClr val="FCF3EE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/>
          <p:cNvSpPr/>
          <p:nvPr/>
        </p:nvSpPr>
        <p:spPr>
          <a:xfrm>
            <a:off x="4088277" y="2653010"/>
            <a:ext cx="853148" cy="77126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8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20555" y="2124704"/>
            <a:ext cx="773933" cy="1316656"/>
          </a:xfrm>
          <a:prstGeom prst="straightConnector1">
            <a:avLst/>
          </a:prstGeom>
          <a:ln w="38100">
            <a:solidFill>
              <a:srgbClr val="FF8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819294" y="3416638"/>
            <a:ext cx="555242" cy="812345"/>
          </a:xfrm>
          <a:prstGeom prst="straightConnector1">
            <a:avLst/>
          </a:prstGeom>
          <a:ln w="38100">
            <a:solidFill>
              <a:srgbClr val="FF8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019300" y="1552575"/>
            <a:ext cx="8343899" cy="364807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Envio Digital] Cartão Playstation Psn Plus 12 meses Br - GCM Games - Gift  Card PSN, Xbox, Netflix, Google, Steam, Itu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8" t="47681" r="33185" b="17777"/>
          <a:stretch/>
        </p:blipFill>
        <p:spPr bwMode="auto">
          <a:xfrm>
            <a:off x="9622193" y="4301411"/>
            <a:ext cx="1443913" cy="14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24186" y="1991979"/>
            <a:ext cx="633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50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ADD</a:t>
            </a:r>
            <a:r>
              <a:rPr lang="en-US" altLang="ko-KR" sz="4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4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스튜디오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0300" y="3276240"/>
            <a:ext cx="363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혁신에 게임을</a:t>
            </a:r>
            <a:endParaRPr lang="en-US" altLang="ko-KR" sz="36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게임에 가치를</a:t>
            </a:r>
            <a:endParaRPr lang="en-US" altLang="ko-KR" sz="36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3627" y="3214686"/>
            <a:ext cx="311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accent2">
                    <a:lumMod val="50000"/>
                  </a:schemeClr>
                </a:solidFill>
                <a:latin typeface="netmarble Bold" panose="02020803020101020101" pitchFamily="18" charset="-127"/>
                <a:ea typeface="netmarble Bold" panose="02020803020101020101" pitchFamily="18" charset="-127"/>
                <a:cs typeface="함초롬돋움" panose="020B0604000101010101" pitchFamily="50" charset="-127"/>
              </a:rPr>
              <a:t>더</a:t>
            </a:r>
            <a:r>
              <a:rPr lang="ko-KR" altLang="en-US" sz="8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netmarble Bold" panose="02020803020101020101" pitchFamily="18" charset="-127"/>
                <a:ea typeface="netmarble Bold" panose="02020803020101020101" pitchFamily="18" charset="-127"/>
                <a:cs typeface="함초롬돋움" panose="020B0604000101010101" pitchFamily="50" charset="-127"/>
              </a:rPr>
              <a:t>하다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43235" y="5337418"/>
            <a:ext cx="30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6</a:t>
            </a:r>
            <a:r>
              <a:rPr lang="ko-KR" altLang="en-US" sz="1400" b="1" dirty="0">
                <a:latin typeface="+mj-lt"/>
              </a:rPr>
              <a:t>조 </a:t>
            </a:r>
            <a:r>
              <a:rPr lang="en-US" altLang="ko-KR" sz="1400" b="1" dirty="0">
                <a:latin typeface="+mj-lt"/>
              </a:rPr>
              <a:t>: </a:t>
            </a:r>
            <a:r>
              <a:rPr lang="ko-KR" altLang="en-US" sz="1400" b="1" dirty="0">
                <a:latin typeface="+mj-lt"/>
              </a:rPr>
              <a:t>안성민</a:t>
            </a:r>
            <a:r>
              <a:rPr lang="en-US" altLang="ko-KR" sz="1400" b="1" dirty="0">
                <a:latin typeface="+mj-lt"/>
              </a:rPr>
              <a:t>, </a:t>
            </a:r>
            <a:r>
              <a:rPr lang="ko-KR" altLang="en-US" sz="1400" b="1" dirty="0" err="1">
                <a:latin typeface="+mj-lt"/>
              </a:rPr>
              <a:t>강서호</a:t>
            </a:r>
            <a:r>
              <a:rPr lang="en-US" altLang="ko-KR" sz="1400" b="1" dirty="0">
                <a:latin typeface="+mj-lt"/>
              </a:rPr>
              <a:t>, </a:t>
            </a:r>
            <a:r>
              <a:rPr lang="ko-KR" altLang="en-US" sz="1400" b="1" dirty="0" err="1">
                <a:latin typeface="+mj-lt"/>
              </a:rPr>
              <a:t>손경민</a:t>
            </a:r>
            <a:r>
              <a:rPr lang="en-US" altLang="ko-KR" sz="1400" b="1" dirty="0">
                <a:latin typeface="+mj-lt"/>
              </a:rPr>
              <a:t> 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86662" y="1612669"/>
            <a:ext cx="9618675" cy="1095705"/>
          </a:xfrm>
          <a:prstGeom prst="roundRect">
            <a:avLst>
              <a:gd name="adj" fmla="val 5578"/>
            </a:avLst>
          </a:prstGeom>
          <a:solidFill>
            <a:srgbClr val="FCF3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8938" y="1956097"/>
            <a:ext cx="1070815" cy="411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chemeClr val="tx2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컨셉</a:t>
            </a:r>
            <a:endParaRPr lang="en-US" sz="2400" b="0" i="0" u="none" strike="noStrike" dirty="0">
              <a:solidFill>
                <a:schemeClr val="tx2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275216" y="1881188"/>
            <a:ext cx="7340138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주인공인 기사가 공주와 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결혼하기 위해 여러가지 미션을 </a:t>
            </a:r>
            <a:r>
              <a:rPr lang="ko-KR" altLang="en-US" sz="20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해결하는 모습을 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담은 게임  </a:t>
            </a:r>
            <a:endParaRPr lang="en-US" altLang="ko-KR" sz="2000" dirty="0" err="1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4642" y="1778923"/>
            <a:ext cx="45719" cy="7481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87622" y="2543695"/>
            <a:ext cx="9618675" cy="1095705"/>
          </a:xfrm>
          <a:prstGeom prst="roundRect">
            <a:avLst>
              <a:gd name="adj" fmla="val 5578"/>
            </a:avLst>
          </a:prstGeom>
          <a:solidFill>
            <a:srgbClr val="FCF3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7"/>
          <p:cNvSpPr txBox="1"/>
          <p:nvPr/>
        </p:nvSpPr>
        <p:spPr>
          <a:xfrm>
            <a:off x="3275216" y="2810639"/>
            <a:ext cx="7340138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5~8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세 남녀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34642" y="2708374"/>
            <a:ext cx="45719" cy="7481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87622" y="3639401"/>
            <a:ext cx="9618675" cy="1095705"/>
          </a:xfrm>
          <a:prstGeom prst="roundRect">
            <a:avLst>
              <a:gd name="adj" fmla="val 5578"/>
            </a:avLst>
          </a:prstGeom>
          <a:solidFill>
            <a:srgbClr val="FCF3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48938" y="3981254"/>
            <a:ext cx="1070815" cy="411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chemeClr val="tx2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장르</a:t>
            </a:r>
            <a:endParaRPr lang="en-US" sz="2400" b="0" i="0" u="none" strike="noStrike" dirty="0">
              <a:solidFill>
                <a:schemeClr val="tx2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3275216" y="3906345"/>
            <a:ext cx="7340138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000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캐쥬얼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러닝 액션 게임</a:t>
            </a: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싱글 게임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34642" y="3804080"/>
            <a:ext cx="45719" cy="7481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87622" y="4713756"/>
            <a:ext cx="9618675" cy="1095705"/>
          </a:xfrm>
          <a:prstGeom prst="roundRect">
            <a:avLst>
              <a:gd name="adj" fmla="val 5578"/>
            </a:avLst>
          </a:prstGeom>
          <a:solidFill>
            <a:srgbClr val="FCF3E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48938" y="5055609"/>
            <a:ext cx="1070815" cy="411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chemeClr val="tx2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플랫폼</a:t>
            </a:r>
            <a:endParaRPr lang="en-US" sz="2400" b="0" i="0" u="none" strike="noStrike" dirty="0">
              <a:solidFill>
                <a:schemeClr val="tx2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3275216" y="4980700"/>
            <a:ext cx="7340138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0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PC</a:t>
            </a:r>
            <a:endParaRPr lang="ko-KR" altLang="en-US" sz="20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34642" y="4878435"/>
            <a:ext cx="45719" cy="7481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58977" y="2876406"/>
            <a:ext cx="1070815" cy="411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>
                <a:solidFill>
                  <a:schemeClr val="tx2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타겟</a:t>
            </a:r>
            <a:endParaRPr lang="en-US" sz="2400" b="0" i="0" u="none" strike="noStrike" dirty="0">
              <a:solidFill>
                <a:schemeClr val="tx2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25429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개요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1973424" y="145630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dirty="0">
                <a:solidFill>
                  <a:srgbClr val="FF8F0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테마 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: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공주와 결혼하기 위해 모험을 떠나는 기사의 좌충우돌 스토리 러닝 게임</a:t>
            </a: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973423" y="2386473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FF8F0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목적 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: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기사가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목표지점을 향해 달리는 동안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스테이지에 맞는 미션을 완수하여 각 스테이지를 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	 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클리어 하는 것</a:t>
            </a: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973422" y="3316645"/>
            <a:ext cx="8899623" cy="28577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FF8F0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목표</a:t>
            </a:r>
            <a:endParaRPr lang="en-US" altLang="ko-KR" dirty="0">
              <a:solidFill>
                <a:srgbClr val="FF8F0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AutoNum type="arabicParenR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두 개의 스테이지로 이루어져 있으며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목표지점에 도달하는 달리기 게임을 만든다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AutoNum type="arabicParenR"/>
            </a:pPr>
            <a:endParaRPr lang="en-US" altLang="ko-KR" dirty="0">
              <a:solidFill>
                <a:srgbClr val="FF8F0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AutoNum type="arabicParenR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각 스테이지의 맵 컨셉은 다르며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그에 어울리는 미션을 기획한다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AutoNum type="arabicParenR"/>
            </a:pPr>
            <a:endParaRPr lang="en-US" altLang="ko-KR" dirty="0">
              <a:solidFill>
                <a:srgbClr val="FF8F0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AutoNum type="arabicParenR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과 스테이지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2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의 기본적인 시스템은 같지만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맵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컨셉과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행동에 변화를 준다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  <a:r>
              <a:rPr lang="en-US" altLang="ko-KR" dirty="0">
                <a:solidFill>
                  <a:srgbClr val="FF8F0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/>
            </a:r>
            <a:br>
              <a:rPr lang="en-US" altLang="ko-KR" dirty="0">
                <a:solidFill>
                  <a:srgbClr val="FF8F0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</a:b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FB1C50A8-109D-CEAC-9CBA-23B9DFE72344}"/>
              </a:ext>
            </a:extLst>
          </p:cNvPr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시놉시스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042133" y="1078661"/>
            <a:ext cx="8279476" cy="56609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한 기사가 있었다</a:t>
            </a:r>
            <a:r>
              <a:rPr lang="en-US" altLang="ko-KR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..</a:t>
            </a:r>
          </a:p>
          <a:p>
            <a:pPr lvl="0" algn="ctr">
              <a:lnSpc>
                <a:spcPct val="116199"/>
              </a:lnSpc>
            </a:pPr>
            <a:endParaRPr lang="en-US" altLang="ko-KR" sz="2400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어느 날 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행차하는 공주님을 보고 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첫 눈에 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반해버리고 만다</a:t>
            </a:r>
            <a:r>
              <a:rPr lang="en-US" altLang="ko-KR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공주는 이미 디저트 왕국의 왕자와 정략 결혼이 예정된 상태였는데</a:t>
            </a:r>
            <a:r>
              <a:rPr lang="en-US" altLang="ko-KR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이는 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국왕이 디저트를 너무 좋아한 나머지 꾸준히 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맛있는</a:t>
            </a:r>
            <a:endParaRPr lang="en-US" altLang="ko-KR" sz="2400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디저트들을</a:t>
            </a:r>
            <a:r>
              <a:rPr lang="en-US" altLang="ko-KR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먹기 위해 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결정된 정략 결혼이었다</a:t>
            </a:r>
            <a:r>
              <a:rPr lang="en-US" altLang="ko-KR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그렇게 공주를 포기하고 있던 기사의 귀에 한 소식이 들려온다</a:t>
            </a:r>
            <a:r>
              <a:rPr lang="en-US" altLang="ko-KR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 </a:t>
            </a:r>
            <a:endParaRPr lang="en-US" altLang="ko-KR" sz="2400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“</a:t>
            </a:r>
            <a:r>
              <a:rPr lang="ko-KR" altLang="en-US" sz="240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결혼하러 떠난 공주의 배가 바다에서 </a:t>
            </a:r>
            <a:r>
              <a:rPr lang="ko-KR" altLang="en-US" sz="2400" dirty="0" err="1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난파됐대</a:t>
            </a:r>
            <a:r>
              <a:rPr lang="en-US" altLang="ko-KR" sz="2400" dirty="0">
                <a:solidFill>
                  <a:srgbClr val="FF0000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!” </a:t>
            </a:r>
            <a:endParaRPr lang="en-US" altLang="ko-KR" sz="2400" dirty="0" smtClean="0">
              <a:solidFill>
                <a:srgbClr val="FF0000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dirty="0">
              <a:solidFill>
                <a:srgbClr val="FF0000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기사는 그 길로 바다에 빠진 공주를 구하고</a:t>
            </a:r>
            <a:r>
              <a:rPr lang="en-US" altLang="ko-KR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국왕의 </a:t>
            </a:r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마음을 얻기 위한 디저트를 모으러 모험을 </a:t>
            </a:r>
            <a:r>
              <a:rPr lang="ko-KR" altLang="en-US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떠난다</a:t>
            </a:r>
            <a:r>
              <a:rPr lang="en-US" altLang="ko-KR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  <a:r>
              <a:rPr lang="en-US" altLang="ko-KR" sz="24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</a:t>
            </a:r>
            <a:endParaRPr lang="en-US" altLang="ko-KR" sz="24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54480" y="1313411"/>
            <a:ext cx="9202189" cy="5278581"/>
          </a:xfrm>
          <a:prstGeom prst="roundRect">
            <a:avLst>
              <a:gd name="adj" fmla="val 3737"/>
            </a:avLst>
          </a:prstGeom>
          <a:noFill/>
          <a:ln>
            <a:solidFill>
              <a:srgbClr val="FF8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FB1C50A8-109D-CEAC-9CBA-23B9DFE72344}"/>
              </a:ext>
            </a:extLst>
          </p:cNvPr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맵 컨셉 </a:t>
            </a:r>
            <a:r>
              <a:rPr lang="en-US" altLang="ko-KR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– </a:t>
            </a:r>
            <a:r>
              <a:rPr lang="ko-KR" altLang="en-US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2" r="11111" b="-348"/>
          <a:stretch/>
        </p:blipFill>
        <p:spPr>
          <a:xfrm>
            <a:off x="676637" y="2035986"/>
            <a:ext cx="4552069" cy="3236399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698211" y="5272385"/>
            <a:ext cx="1178824" cy="2653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&lt;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이미지 예시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&gt;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881453" y="1992081"/>
            <a:ext cx="5808617" cy="37933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아기자기한 바다 배경</a:t>
            </a: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err="1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숄더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뷰</a:t>
            </a: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err="1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맵은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좌우로 넓게 펼쳐져 있지만 이동 경로는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자로 정해진 길</a:t>
            </a: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7" name="사다리꼴 16"/>
          <p:cNvSpPr/>
          <p:nvPr/>
        </p:nvSpPr>
        <p:spPr>
          <a:xfrm>
            <a:off x="964276" y="3798916"/>
            <a:ext cx="4139739" cy="1473469"/>
          </a:xfrm>
          <a:prstGeom prst="trapezoid">
            <a:avLst>
              <a:gd name="adj" fmla="val 70697"/>
            </a:avLst>
          </a:prstGeom>
          <a:noFill/>
          <a:ln w="38100">
            <a:solidFill>
              <a:srgbClr val="FEF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FB1C50A8-109D-CEAC-9CBA-23B9DFE72344}"/>
              </a:ext>
            </a:extLst>
          </p:cNvPr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맵 컨셉 </a:t>
            </a:r>
            <a:r>
              <a:rPr lang="en-US" altLang="ko-KR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– </a:t>
            </a:r>
            <a:r>
              <a:rPr lang="ko-KR" altLang="en-US" sz="3200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2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698211" y="5272385"/>
            <a:ext cx="1178824" cy="2653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&lt;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이미지 예시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&gt;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881453" y="1992081"/>
            <a:ext cx="5808617" cy="37933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달콤한 분위기의 과자 왕국 느낌</a:t>
            </a: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 err="1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숄더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뷰</a:t>
            </a: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 err="1">
                <a:latin typeface="netmarble Medium" panose="02020603020101020101" pitchFamily="18" charset="-127"/>
                <a:ea typeface="netmarble Medium" panose="02020603020101020101" pitchFamily="18" charset="-127"/>
              </a:rPr>
              <a:t>맵은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 좌우로 넓게 펼쳐져 있지만 이동 경로는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자로 정해진 </a:t>
            </a:r>
            <a:r>
              <a:rPr lang="ko-KR" altLang="en-US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길</a:t>
            </a: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1" y="2239570"/>
            <a:ext cx="4697635" cy="29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설명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B8E47E1-F330-BFD7-C044-652C5DD86196}"/>
              </a:ext>
            </a:extLst>
          </p:cNvPr>
          <p:cNvSpPr txBox="1"/>
          <p:nvPr/>
        </p:nvSpPr>
        <p:spPr>
          <a:xfrm>
            <a:off x="5381896" y="2026490"/>
            <a:ext cx="5808617" cy="37933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플레이어가 공주를 구하기 위해 바다를 헤엄쳐 나갑니다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양 옆에서 상어가 나옵니다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플레이어는 상어를 피해 제한시간 안에 목표지점에 도달해야 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indent="-285750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부스터 아이템이 존재하며 충돌을 무시하고 빠르게 헤엄칠 수 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t="1" r="11112" b="19306"/>
          <a:stretch/>
        </p:blipFill>
        <p:spPr>
          <a:xfrm>
            <a:off x="515389" y="2210554"/>
            <a:ext cx="4550820" cy="26025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75"/>
          <a:stretch/>
        </p:blipFill>
        <p:spPr>
          <a:xfrm>
            <a:off x="3662217" y="3093014"/>
            <a:ext cx="1403992" cy="12954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75"/>
          <a:stretch/>
        </p:blipFill>
        <p:spPr>
          <a:xfrm flipH="1">
            <a:off x="515389" y="3208737"/>
            <a:ext cx="668355" cy="6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821886" y="0"/>
            <a:ext cx="360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994635"/>
            <a:ext cx="1978091" cy="933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22" y="532970"/>
            <a:ext cx="137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게임 소개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858220" y="1038124"/>
            <a:ext cx="8014827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858220" y="476310"/>
            <a:ext cx="8899623" cy="561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스테이지 </a:t>
            </a:r>
            <a:r>
              <a:rPr lang="en-US" altLang="ko-KR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1 - </a:t>
            </a:r>
            <a:r>
              <a:rPr lang="ko-KR" altLang="en-US" sz="3200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시스템</a:t>
            </a:r>
            <a:endParaRPr lang="en-US" altLang="ko-KR" sz="3200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A13C409-389F-D37E-BBB5-AA9270DCBB16}"/>
              </a:ext>
            </a:extLst>
          </p:cNvPr>
          <p:cNvSpPr txBox="1"/>
          <p:nvPr/>
        </p:nvSpPr>
        <p:spPr>
          <a:xfrm>
            <a:off x="5473334" y="1599938"/>
            <a:ext cx="5808617" cy="46328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PC </a:t>
            </a: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플레이 규칙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키보드 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w(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앞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), a(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좌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), d(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우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)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를 통해 움직일 수 있습니다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 smtClean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accent1"/>
                </a:solidFill>
                <a:latin typeface="netmarble Medium" panose="02020603020101020101" pitchFamily="18" charset="-127"/>
                <a:ea typeface="netmarble Medium" panose="02020603020101020101" pitchFamily="18" charset="-127"/>
              </a:rPr>
              <a:t>현장 플레이 방식</a:t>
            </a:r>
            <a:endParaRPr lang="en-US" altLang="ko-KR" dirty="0">
              <a:solidFill>
                <a:schemeClr val="accent1"/>
              </a:solidFill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양팔을 휘둘러 앞으로 나아갈 수 있습니다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팔을 휘두르는 것을 멈추면 플레이어가 이동하지 않습니다</a:t>
            </a:r>
            <a:r>
              <a:rPr lang="en-US" altLang="ko-KR" dirty="0" smtClean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endParaRPr lang="en-US" altLang="ko-KR" dirty="0">
              <a:latin typeface="netmarble Medium" panose="02020603020101020101" pitchFamily="18" charset="-127"/>
              <a:ea typeface="netmarble Medium" panose="02020603020101020101" pitchFamily="18" charset="-127"/>
            </a:endParaRPr>
          </a:p>
          <a:p>
            <a:pPr marL="285750" lvl="0" indent="-285750" algn="l">
              <a:lnSpc>
                <a:spcPct val="116199"/>
              </a:lnSpc>
              <a:buFontTx/>
              <a:buChar char="-"/>
            </a:pP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좌로 이동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, </a:t>
            </a:r>
            <a:r>
              <a:rPr lang="ko-KR" altLang="en-US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우로 이동을 통해 좌우 이동을 합니다</a:t>
            </a:r>
            <a:r>
              <a:rPr lang="en-US" altLang="ko-KR" dirty="0">
                <a:latin typeface="netmarble Medium" panose="02020603020101020101" pitchFamily="18" charset="-127"/>
                <a:ea typeface="netmarble Medium" panose="0202060302010102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1270261"/>
            <a:ext cx="2730002" cy="273000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61482" y="2403946"/>
            <a:ext cx="631594" cy="804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4" y="3445626"/>
            <a:ext cx="938147" cy="13148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01" y="3448221"/>
            <a:ext cx="874070" cy="13148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9"/>
          <a:stretch/>
        </p:blipFill>
        <p:spPr>
          <a:xfrm>
            <a:off x="2771971" y="3445626"/>
            <a:ext cx="980630" cy="131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"/>
          <a:stretch/>
        </p:blipFill>
        <p:spPr>
          <a:xfrm>
            <a:off x="3752601" y="3448672"/>
            <a:ext cx="964992" cy="1314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54" y="4760487"/>
            <a:ext cx="1048132" cy="12960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3" y="4760488"/>
            <a:ext cx="921237" cy="12960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r="12044" b="7761"/>
          <a:stretch/>
        </p:blipFill>
        <p:spPr>
          <a:xfrm>
            <a:off x="1891469" y="4760487"/>
            <a:ext cx="900744" cy="12960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13" y="4760488"/>
            <a:ext cx="1010542" cy="129602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01822" y="1446414"/>
            <a:ext cx="10753363" cy="4912821"/>
          </a:xfrm>
          <a:prstGeom prst="roundRect">
            <a:avLst>
              <a:gd name="adj" fmla="val 3737"/>
            </a:avLst>
          </a:prstGeom>
          <a:noFill/>
          <a:ln>
            <a:solidFill>
              <a:srgbClr val="FF8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601822" y="3326895"/>
            <a:ext cx="10753363" cy="0"/>
          </a:xfrm>
          <a:prstGeom prst="line">
            <a:avLst/>
          </a:prstGeom>
          <a:ln>
            <a:solidFill>
              <a:srgbClr val="FF8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63256" y="3464470"/>
            <a:ext cx="51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2382" y="4768668"/>
            <a:ext cx="51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좌</a:t>
            </a:r>
            <a:endParaRPr lang="ko-KR" altLang="en-US" sz="2000" b="1" dirty="0">
              <a:solidFill>
                <a:schemeClr val="bg1"/>
              </a:solidFill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535</Words>
  <Application>Microsoft Office PowerPoint</Application>
  <PresentationFormat>와이드스크린</PresentationFormat>
  <Paragraphs>128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netmarble Bold</vt:lpstr>
      <vt:lpstr>맑은 고딕</vt:lpstr>
      <vt:lpstr>Arial</vt:lpstr>
      <vt:lpstr>netmarble Medium</vt:lpstr>
      <vt:lpstr>함초롬돋움</vt:lpstr>
      <vt:lpstr>Office 테마</vt:lpstr>
      <vt:lpstr>해피스케치 게임 제안서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게이미피케이션</dc:title>
  <dc:creator>inha</dc:creator>
  <cp:lastModifiedBy>inha</cp:lastModifiedBy>
  <cp:revision>69</cp:revision>
  <dcterms:created xsi:type="dcterms:W3CDTF">2024-07-22T05:37:58Z</dcterms:created>
  <dcterms:modified xsi:type="dcterms:W3CDTF">2024-09-27T06:59:31Z</dcterms:modified>
  <cp:contentStatus/>
</cp:coreProperties>
</file>